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31"/>
  </p:notesMasterIdLst>
  <p:sldIdLst>
    <p:sldId id="299" r:id="rId2"/>
    <p:sldId id="304" r:id="rId3"/>
    <p:sldId id="300" r:id="rId4"/>
    <p:sldId id="283" r:id="rId5"/>
    <p:sldId id="259" r:id="rId6"/>
    <p:sldId id="260" r:id="rId7"/>
    <p:sldId id="263" r:id="rId8"/>
    <p:sldId id="261" r:id="rId9"/>
    <p:sldId id="264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4" r:id="rId23"/>
    <p:sldId id="291" r:id="rId24"/>
    <p:sldId id="294" r:id="rId25"/>
    <p:sldId id="295" r:id="rId26"/>
    <p:sldId id="296" r:id="rId27"/>
    <p:sldId id="302" r:id="rId28"/>
    <p:sldId id="303" r:id="rId29"/>
    <p:sldId id="281" r:id="rId3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431343-A3F1-4A13-8642-A03C1B670237}" type="datetimeFigureOut">
              <a:rPr lang="ru-RU"/>
              <a:pPr>
                <a:defRPr/>
              </a:pPr>
              <a:t>03.03.2021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707BAD4-6510-4D9F-867B-C5B9FEC48E2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933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5CD86011-5C16-44EF-B1E7-BDEB896440B6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24</a:t>
            </a:fld>
            <a:endParaRPr lang="ru-RU" alt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5E0EB-9834-4353-9C56-BBD8D84DDFA1}" type="datetimeFigureOut">
              <a:rPr lang="ru-RU"/>
              <a:pPr>
                <a:defRPr/>
              </a:pPr>
              <a:t>03.03.2021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fld id="{94E209C4-0DB9-432E-9E0D-BEEF58F3C6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5391121"/>
      </p:ext>
    </p:extLst>
  </p:cSld>
  <p:clrMapOvr>
    <a:masterClrMapping/>
  </p:clrMapOvr>
  <p:transition spd="slow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7719C-BE9F-40CC-9FEE-8D01B3569EF6}" type="datetimeFigureOut">
              <a:rPr lang="ru-RU"/>
              <a:pPr>
                <a:defRPr/>
              </a:pPr>
              <a:t>03.03.2021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E38B7-170F-47A3-892D-2CC5416B57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7709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6266D-922A-4E5A-BAC2-56C6857FD690}" type="datetimeFigureOut">
              <a:rPr lang="ru-RU"/>
              <a:pPr>
                <a:defRPr/>
              </a:pPr>
              <a:t>03.03.2021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2419E-F4A8-40EA-AE65-01782CE395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7963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C23BD-F22B-4769-A2EA-6F51047E3ABE}" type="datetimeFigureOut">
              <a:rPr lang="ru-RU"/>
              <a:pPr>
                <a:defRPr/>
              </a:pPr>
              <a:t>03.03.2021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8C6014B-86D3-4AD2-A6CD-395637B3EC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498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AE414-E541-40F4-9B83-1A90AF107211}" type="datetimeFigureOut">
              <a:rPr lang="ru-RU"/>
              <a:pPr>
                <a:defRPr/>
              </a:pPr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11587-7E09-41BA-9DD1-782465E50C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2588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D426E-01A7-48C6-8299-DD7DDB3022BB}" type="datetimeFigureOut">
              <a:rPr lang="ru-RU"/>
              <a:pPr>
                <a:defRPr/>
              </a:pPr>
              <a:t>03.03.2021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CCAA9D4-F353-4982-A0EB-901D407611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6999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F17BF-FF3D-4D47-89CC-EB548792C348}" type="datetimeFigureOut">
              <a:rPr lang="ru-RU"/>
              <a:pPr>
                <a:defRPr/>
              </a:pPr>
              <a:t>03.03.2021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734DE39-0382-4AD6-9CEB-DE41278D02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1946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ACA77-E8BC-49F4-B345-895A439009DF}" type="datetimeFigureOut">
              <a:rPr lang="ru-RU"/>
              <a:pPr>
                <a:defRPr/>
              </a:pPr>
              <a:t>03.03.2021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D339D-ACD3-4E07-8A3E-E07DAA2702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8601942"/>
      </p:ext>
    </p:extLst>
  </p:cSld>
  <p:clrMapOvr>
    <a:masterClrMapping/>
  </p:clrMapOvr>
  <p:transition spd="slow">
    <p:pull dir="l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A683B-EBAD-4475-96B6-A13928A973AC}" type="datetimeFigureOut">
              <a:rPr lang="ru-RU"/>
              <a:pPr>
                <a:defRPr/>
              </a:pPr>
              <a:t>03.03.2021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3D05A-2AF7-416E-AF6C-3A80B00E02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1947710"/>
      </p:ext>
    </p:extLst>
  </p:cSld>
  <p:clrMapOvr>
    <a:masterClrMapping/>
  </p:clrMapOvr>
  <p:transition spd="slow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C499E-E37A-44EE-9E34-2AD1C2535A69}" type="datetimeFigureOut">
              <a:rPr lang="ru-RU"/>
              <a:pPr>
                <a:defRPr/>
              </a:pPr>
              <a:t>03.03.2021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D5BE2-4BAC-4C32-9DC5-C8C22A6D10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2820432"/>
      </p:ext>
    </p:extLst>
  </p:cSld>
  <p:clrMapOvr>
    <a:masterClrMapping/>
  </p:clrMapOvr>
  <p:transition spd="slow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25E4F-C64B-4F3B-B2EC-B56D09376FA6}" type="datetimeFigureOut">
              <a:rPr lang="ru-RU"/>
              <a:pPr>
                <a:defRPr/>
              </a:pPr>
              <a:t>03.03.2021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EF62D-2065-47AD-B34B-71D00958E6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9965821"/>
      </p:ext>
    </p:extLst>
  </p:cSld>
  <p:clrMapOvr>
    <a:masterClrMapping/>
  </p:clrMapOvr>
  <p:transition spd="slow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7970F-5CCA-4046-BA09-2581A1BC261F}" type="datetimeFigureOut">
              <a:rPr lang="ru-RU"/>
              <a:pPr>
                <a:defRPr/>
              </a:pPr>
              <a:t>03.03.2021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DBA6F-F423-48CA-9AB1-3A1B732F85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3123301"/>
      </p:ext>
    </p:extLst>
  </p:cSld>
  <p:clrMapOvr>
    <a:masterClrMapping/>
  </p:clrMapOvr>
  <p:transition spd="slow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24CA9-B37C-494F-BF97-BC6DA11C2C72}" type="datetimeFigureOut">
              <a:rPr lang="ru-RU"/>
              <a:pPr>
                <a:defRPr/>
              </a:pPr>
              <a:t>03.03.2021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02207-E977-4C97-B9C9-8011317478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9654432"/>
      </p:ext>
    </p:extLst>
  </p:cSld>
  <p:clrMapOvr>
    <a:masterClrMapping/>
  </p:clrMapOvr>
  <p:transition spd="slow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52790-5272-4FF3-A9D4-8F1E417CFA97}" type="datetimeFigureOut">
              <a:rPr lang="ru-RU"/>
              <a:pPr>
                <a:defRPr/>
              </a:pPr>
              <a:t>03.03.2021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B0EF8-9078-43B8-8726-EE7D710089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5631579"/>
      </p:ext>
    </p:extLst>
  </p:cSld>
  <p:clrMapOvr>
    <a:masterClrMapping/>
  </p:clrMapOvr>
  <p:transition spd="slow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2767B-FAF6-4A3E-AD01-7181D65A4FF1}" type="datetimeFigureOut">
              <a:rPr lang="ru-RU"/>
              <a:pPr>
                <a:defRPr/>
              </a:pPr>
              <a:t>03.03.2021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5E7BD-D658-4C94-92D8-906A75EB61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7894566"/>
      </p:ext>
    </p:extLst>
  </p:cSld>
  <p:clrMapOvr>
    <a:masterClrMapping/>
  </p:clrMapOvr>
  <p:transition spd="slow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0F2C2-A97B-4278-BF68-47F624141713}" type="datetimeFigureOut">
              <a:rPr lang="ru-RU"/>
              <a:pPr>
                <a:defRPr/>
              </a:pPr>
              <a:t>03.03.2021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A7D9B-D427-458A-9BF0-B2360A7B36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4404747"/>
      </p:ext>
    </p:extLst>
  </p:cSld>
  <p:clrMapOvr>
    <a:masterClrMapping/>
  </p:clrMapOvr>
  <p:transition spd="slow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CE143-E008-43D5-AE4B-8EB79D1BAA72}" type="datetimeFigureOut">
              <a:rPr lang="ru-RU"/>
              <a:pPr>
                <a:defRPr/>
              </a:pPr>
              <a:t>03.03.2021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E972C-D774-4905-A196-06A7D84291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8816760"/>
      </p:ext>
    </p:extLst>
  </p:cSld>
  <p:clrMapOvr>
    <a:masterClrMapping/>
  </p:clrMapOvr>
  <p:transition spd="slow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DF971A-B1C9-4F15-9EBD-C967A169C8AD}" type="datetimeFigureOut">
              <a:rPr lang="ru-RU"/>
              <a:pPr>
                <a:defRPr/>
              </a:pPr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Garamond" pitchFamily="18" charset="0"/>
              </a:defRPr>
            </a:lvl1pPr>
          </a:lstStyle>
          <a:p>
            <a:fld id="{88653924-4485-477E-AC92-5228D95B5AB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14" r:id="rId7"/>
    <p:sldLayoutId id="2147483824" r:id="rId8"/>
    <p:sldLayoutId id="2147483815" r:id="rId9"/>
    <p:sldLayoutId id="2147483816" r:id="rId10"/>
    <p:sldLayoutId id="2147483825" r:id="rId11"/>
    <p:sldLayoutId id="2147483826" r:id="rId12"/>
    <p:sldLayoutId id="2147483817" r:id="rId13"/>
    <p:sldLayoutId id="2147483827" r:id="rId14"/>
    <p:sldLayoutId id="2147483828" r:id="rId15"/>
    <p:sldLayoutId id="2147483829" r:id="rId16"/>
    <p:sldLayoutId id="2147483830" r:id="rId17"/>
  </p:sldLayoutIdLst>
  <p:transition spd="slow">
    <p:pull dir="lu"/>
  </p:transition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20.gif"/><Relationship Id="rId4" Type="http://schemas.openxmlformats.org/officeDocument/2006/relationships/image" Target="../media/image4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7" Type="http://schemas.openxmlformats.org/officeDocument/2006/relationships/image" Target="../media/image47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4" Type="http://schemas.openxmlformats.org/officeDocument/2006/relationships/image" Target="../media/image3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1619250" y="1628775"/>
            <a:ext cx="5976938" cy="1843088"/>
          </a:xfrm>
        </p:spPr>
        <p:txBody>
          <a:bodyPr/>
          <a:lstStyle/>
          <a:p>
            <a:pPr eaLnBrk="1" hangingPunct="1"/>
            <a:r>
              <a:rPr lang="ru-RU" altLang="ru-RU" sz="4000" b="1" i="1" smtClean="0">
                <a:ln>
                  <a:noFill/>
                </a:ln>
                <a:solidFill>
                  <a:srgbClr val="009900"/>
                </a:solidFill>
              </a:rPr>
              <a:t>МИР ПРОФЕССИЙ ХХ</a:t>
            </a:r>
            <a:r>
              <a:rPr lang="en-US" altLang="ru-RU" sz="4000" b="1" i="1" smtClean="0">
                <a:ln>
                  <a:noFill/>
                </a:ln>
                <a:solidFill>
                  <a:srgbClr val="009900"/>
                </a:solidFill>
              </a:rPr>
              <a:t>I </a:t>
            </a:r>
            <a:r>
              <a:rPr lang="ru-RU" altLang="ru-RU" sz="4000" b="1" i="1" smtClean="0">
                <a:ln>
                  <a:noFill/>
                </a:ln>
                <a:solidFill>
                  <a:srgbClr val="009900"/>
                </a:solidFill>
              </a:rPr>
              <a:t>века.</a:t>
            </a:r>
            <a:br>
              <a:rPr lang="ru-RU" altLang="ru-RU" sz="4000" b="1" i="1" smtClean="0">
                <a:ln>
                  <a:noFill/>
                </a:ln>
                <a:solidFill>
                  <a:srgbClr val="009900"/>
                </a:solidFill>
              </a:rPr>
            </a:br>
            <a:r>
              <a:rPr lang="ru-RU" altLang="ru-RU" sz="4000" b="1" i="1" smtClean="0">
                <a:ln>
                  <a:noFill/>
                </a:ln>
                <a:solidFill>
                  <a:srgbClr val="009900"/>
                </a:solidFill>
              </a:rPr>
              <a:t>Учащимся 9-11 классов</a:t>
            </a:r>
          </a:p>
        </p:txBody>
      </p:sp>
      <p:sp>
        <p:nvSpPr>
          <p:cNvPr id="1638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4149081"/>
            <a:ext cx="4392488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b="1" dirty="0" smtClean="0"/>
              <a:t>Педагог-психолог: Ахметова Г.Ж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D:\Users\АникинаТ\Documents\ВСЁ ДЛЯ САЙТОВ\www.gifpark.ru\Человеческие\Мужские\2\che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3506788"/>
            <a:ext cx="3760787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 descr="D:\Users\АникинаТ\Pictures\Профессии\Пова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11175"/>
            <a:ext cx="467995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527050" y="4203700"/>
            <a:ext cx="520223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C00000"/>
                </a:solidFill>
              </a:rPr>
              <a:t>Повар варит нам компоты –</a:t>
            </a:r>
          </a:p>
          <a:p>
            <a:pPr eaLnBrk="1" hangingPunct="1"/>
            <a:r>
              <a:rPr lang="ru-RU" altLang="ru-RU" sz="3200" b="1" dirty="0">
                <a:solidFill>
                  <a:srgbClr val="C00000"/>
                </a:solidFill>
              </a:rPr>
              <a:t>Это очень хорошо!</a:t>
            </a:r>
          </a:p>
          <a:p>
            <a:pPr eaLnBrk="1" hangingPunct="1"/>
            <a:r>
              <a:rPr lang="ru-RU" altLang="ru-RU" sz="3200" b="1" dirty="0">
                <a:solidFill>
                  <a:srgbClr val="C00000"/>
                </a:solidFill>
              </a:rPr>
              <a:t>Повар делает котлеты – </a:t>
            </a:r>
          </a:p>
          <a:p>
            <a:pPr eaLnBrk="1" hangingPunct="1"/>
            <a:r>
              <a:rPr lang="ru-RU" altLang="ru-RU" sz="3200" b="1" dirty="0">
                <a:solidFill>
                  <a:srgbClr val="C00000"/>
                </a:solidFill>
              </a:rPr>
              <a:t>это тоже хорошо!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683569" y="1484313"/>
            <a:ext cx="784887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Ежегодно появляется до 500 (!) новых профессий.</a:t>
            </a:r>
          </a:p>
          <a:p>
            <a:pPr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Некоторые, отражая специфику конкретного времени и сложившейся ситуации,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живут» лишь 5 – 15 лет,</a:t>
            </a:r>
          </a:p>
          <a:p>
            <a:pPr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затем «умирают» либо трансформируются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до неузнаваемости. </a:t>
            </a: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же, согласно единому </a:t>
            </a:r>
          </a:p>
          <a:p>
            <a:pPr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тарифно-квалификационному справочнику,       насчитывается  до 6 тысяч профессий.</a:t>
            </a:r>
          </a:p>
          <a:p>
            <a:pPr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    Выбрать нелегко!</a:t>
            </a:r>
          </a:p>
          <a:p>
            <a:pPr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    Вот несколько новейших и самых перспективных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16013" y="765175"/>
            <a:ext cx="6524625" cy="606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МИР ПРОФЕССИЙ </a:t>
            </a:r>
            <a:r>
              <a:rPr lang="en-US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XXI</a:t>
            </a:r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 века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14847"/>
            <a:ext cx="6264696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Аварийный комиссар -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750" y="1284288"/>
            <a:ext cx="813593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сотрудник страховой компании, предпочтительно юрист по образованию,  определяет размер от ущерба и оценивает обязанности компании перед клиентом, попавшим в ДТП.</a:t>
            </a:r>
          </a:p>
        </p:txBody>
      </p:sp>
      <p:pic>
        <p:nvPicPr>
          <p:cNvPr id="28676" name="Picture 2" descr="D:\Users\АникинаТ\Pictures\КАРТИНКИ\Школа\blog_1917_xcn5xc63j4nk9chty5afxr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2718">
            <a:off x="5609458" y="3373041"/>
            <a:ext cx="22987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 descr="D:\Users\АникинаТ\Pictures\Профессии\Блюстители поряд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68960"/>
            <a:ext cx="2200920" cy="251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2873" y="345430"/>
            <a:ext cx="781265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Арбитражный управляющий </a:t>
            </a: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268413"/>
            <a:ext cx="79683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на период банкротства становится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новым директором» предприятия,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контролирует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его работу, стремясь вывести </a:t>
            </a:r>
          </a:p>
          <a:p>
            <a:pPr eaLnBrk="1" hangingPunct="1"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из долговой зависимости.</a:t>
            </a:r>
          </a:p>
          <a:p>
            <a:pPr eaLnBrk="1" hangingPunct="1"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Образование – высшее юридическое или</a:t>
            </a:r>
          </a:p>
          <a:p>
            <a:pPr eaLnBrk="1" hangingPunct="1"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экономическое плюс специальные курсы</a:t>
            </a:r>
          </a:p>
          <a:p>
            <a:pPr eaLnBrk="1" hangingPunct="1"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подготовки.</a:t>
            </a:r>
          </a:p>
        </p:txBody>
      </p:sp>
      <p:pic>
        <p:nvPicPr>
          <p:cNvPr id="29700" name="Picture 2" descr="D:\Users\АникинаТ\Documents\ВСЁ ДЛЯ САЙТОВ\www.gifpark.ru\Человеческие\Мужские\1\XXDES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33056"/>
            <a:ext cx="2128837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259237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Байер -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1039813"/>
            <a:ext cx="77048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 по закупке модной одежды  и обуви. Отбирает свежие коллекции на выставках и показах, хорошо разбирается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тенденциях моды и предпочтениях покупателей.</a:t>
            </a:r>
          </a:p>
          <a:p>
            <a:pPr eaLnBrk="1" hangingPunct="1"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образованию, как правило, товаровед.</a:t>
            </a:r>
          </a:p>
        </p:txBody>
      </p:sp>
      <p:pic>
        <p:nvPicPr>
          <p:cNvPr id="30724" name="Picture 2" descr="D:\Users\АникинаТ\Pictures\Мода\Мо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40968"/>
            <a:ext cx="410445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8987" y="404664"/>
            <a:ext cx="260558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Бастер 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8988" y="1328738"/>
            <a:ext cx="7273925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юрист, специализирующийся на разрешении трудовых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конфликтов со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стороны предприятия, в том числе и профсоюзов.</a:t>
            </a:r>
          </a:p>
          <a:p>
            <a:pPr eaLnBrk="1" hangingPunct="1"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Должен отлично знать трудовое право,</a:t>
            </a:r>
          </a:p>
          <a:p>
            <a:pPr eaLnBrk="1" hangingPunct="1"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быть хорошим психологом  и социологом.</a:t>
            </a:r>
          </a:p>
        </p:txBody>
      </p:sp>
      <p:pic>
        <p:nvPicPr>
          <p:cNvPr id="31748" name="Picture 2" descr="D:\Users\АникинаТ\Documents\ВСЁ ДЛЯ САЙТОВ\www.gifpark.ru\Человеческие\Ручные\1\privett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3645024"/>
            <a:ext cx="274002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4472" y="332656"/>
            <a:ext cx="299473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Бариста</a:t>
            </a: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</a:t>
            </a: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683568" y="1152525"/>
            <a:ext cx="770485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специалист по приготовлению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кофе-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эспрессо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напитков из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него, знает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всё о степени помола кофейного зерна, в совершенстве владеет техникой получения молочной пены.</a:t>
            </a:r>
          </a:p>
        </p:txBody>
      </p:sp>
      <p:pic>
        <p:nvPicPr>
          <p:cNvPr id="32772" name="Picture 3" descr="D:\Users\АникинаТ\Documents\ВСЁ ДЛЯ САЙТОВ\www.gifpark.ru\Вещественные\Питейные\2\k1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165" y="3856359"/>
            <a:ext cx="1992313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 descr="D:\Users\АникинаТ\Documents\ВСЁ ДЛЯ САЙТОВ\www.gifpark.ru\Вещественные\Питейные\2\k2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082" y="3016572"/>
            <a:ext cx="2735263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D:\Users\АникинаТ\Documents\ВСЁ ДЛЯ САЙТОВ\www.gifpark.ru\Вещественные\Питейные\2\foo-coffeemaker_re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37" y="3224432"/>
            <a:ext cx="2160587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18108"/>
            <a:ext cx="579697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Валютный трейдер </a:t>
            </a: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755577" y="1341438"/>
            <a:ext cx="770485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человек, который зарабатывает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разнице курсов валют.</a:t>
            </a:r>
          </a:p>
          <a:p>
            <a:pPr eaLnBrk="1" hangingPunct="1"/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Получить необходимые знания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на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специальных курсах. </a:t>
            </a:r>
          </a:p>
          <a:p>
            <a:pPr eaLnBrk="1" hangingPunct="1"/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Основное преимущество этой профессии – полная свобода. </a:t>
            </a:r>
          </a:p>
        </p:txBody>
      </p:sp>
      <p:pic>
        <p:nvPicPr>
          <p:cNvPr id="33796" name="Picture 2" descr="D:\Users\АникинаТ\Documents\ВСЁ ДЛЯ САЙТОВ\www.gifpark.ru\Вещественные\Денежные\mone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3" y="3400001"/>
            <a:ext cx="25209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3" descr="D:\Users\АникинаТ\Documents\ВСЁ ДЛЯ САЙТОВ\www.gifpark.ru\Вещественные\Денежные\69r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1884">
            <a:off x="1343100" y="3687339"/>
            <a:ext cx="17287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7020" y="431066"/>
            <a:ext cx="3674980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Девелопер - 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755576" y="1341438"/>
            <a:ext cx="76328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специалист по операциям с недвижимостью </a:t>
            </a:r>
          </a:p>
          <a:p>
            <a:pPr eaLnBrk="1" hangingPunct="1"/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 строительным и финансовым образованием.</a:t>
            </a:r>
          </a:p>
        </p:txBody>
      </p:sp>
      <p:pic>
        <p:nvPicPr>
          <p:cNvPr id="34820" name="Picture 2" descr="D:\Users\АникинаТ\Documents\ВСЁ ДЛЯ САЙТОВ\Разное\AG00011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608" y="2852936"/>
            <a:ext cx="2735262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 descr="D:\Users\АникинаТ\Pictures\Профессии\Бухгалте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68960"/>
            <a:ext cx="318135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3366" y="496894"/>
            <a:ext cx="2770310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Логистик -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755576" y="636588"/>
            <a:ext cx="7969324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002060"/>
                </a:solidFill>
              </a:rPr>
              <a:t>                        </a:t>
            </a:r>
            <a:r>
              <a:rPr lang="ru-RU" altLang="ru-RU" sz="3200" b="1" dirty="0" smtClean="0">
                <a:solidFill>
                  <a:srgbClr val="002060"/>
                </a:solidFill>
              </a:rPr>
              <a:t>   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управляет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движением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материальных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информационных потоков,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следит за </a:t>
            </a:r>
            <a:r>
              <a:rPr lang="ru-RU" alt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скоордини-рованностью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всех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подразделений, рассчитывает </a:t>
            </a:r>
          </a:p>
          <a:p>
            <a:pPr eaLnBrk="1" hangingPunct="1"/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наиболее выгодную и экономичную схему  для развития того или иного проекта.  </a:t>
            </a:r>
          </a:p>
          <a:p>
            <a:pPr eaLnBrk="1" hangingPunct="1"/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логистика учат в экономических вузах.</a:t>
            </a:r>
          </a:p>
        </p:txBody>
      </p:sp>
      <p:pic>
        <p:nvPicPr>
          <p:cNvPr id="35844" name="Picture 2" descr="D:\Users\АникинаТ\Documents\ВСЁ ДЛЯ САЙТОВ\www.gifpark.ru\Человеческие\Мужские\1\MAN5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184" y="3273425"/>
            <a:ext cx="284638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3"/>
          <p:cNvSpPr txBox="1">
            <a:spLocks noChangeArrowheads="1"/>
          </p:cNvSpPr>
          <p:nvPr/>
        </p:nvSpPr>
        <p:spPr bwMode="auto">
          <a:xfrm rot="-1387088">
            <a:off x="2552700" y="4184650"/>
            <a:ext cx="5048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54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5846" name="TextBox 5"/>
          <p:cNvSpPr txBox="1">
            <a:spLocks noChangeArrowheads="1"/>
          </p:cNvSpPr>
          <p:nvPr/>
        </p:nvSpPr>
        <p:spPr bwMode="auto">
          <a:xfrm rot="1084308">
            <a:off x="5719763" y="4157663"/>
            <a:ext cx="5048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54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5847" name="TextBox 6"/>
          <p:cNvSpPr txBox="1">
            <a:spLocks noChangeArrowheads="1"/>
          </p:cNvSpPr>
          <p:nvPr/>
        </p:nvSpPr>
        <p:spPr bwMode="auto">
          <a:xfrm rot="277929">
            <a:off x="4752975" y="3802063"/>
            <a:ext cx="5064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5400" b="1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1043608" y="620713"/>
            <a:ext cx="6768752" cy="261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познакомить учащихся с многообразием профессий и с профессиями 21 века.</a:t>
            </a:r>
          </a:p>
          <a:p>
            <a:pPr>
              <a:lnSpc>
                <a:spcPct val="115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1) сориентировать учащихся в огромном мире профессий;</a:t>
            </a:r>
          </a:p>
          <a:p>
            <a:pPr>
              <a:lnSpc>
                <a:spcPct val="115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	    2) помочь определиться в выборе будущей профессии.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36"/>
          <a:stretch/>
        </p:blipFill>
        <p:spPr>
          <a:xfrm>
            <a:off x="611560" y="3984434"/>
            <a:ext cx="3600400" cy="22009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0" t="3975" r="32" b="1841"/>
          <a:stretch/>
        </p:blipFill>
        <p:spPr>
          <a:xfrm>
            <a:off x="4572000" y="3964591"/>
            <a:ext cx="3888432" cy="23087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65979"/>
            <a:ext cx="3742628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Спичрайтер -</a:t>
            </a: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755575" y="1163638"/>
            <a:ext cx="756084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пишет тексты выступлений, докладов,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готовит интервью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принято, имеет филологическое образование и работает индивидуально или в команде политиков, предпринимателей или  по заказу </a:t>
            </a:r>
          </a:p>
          <a:p>
            <a:pPr eaLnBrk="1" hangingPunct="1"/>
            <a:r>
              <a:rPr lang="en-US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-агентств.</a:t>
            </a:r>
          </a:p>
        </p:txBody>
      </p:sp>
      <p:pic>
        <p:nvPicPr>
          <p:cNvPr id="36868" name="Picture 3" descr="D:\Users\АникинаТ\Documents\ВСЁ ДЛЯ САЙТОВ\www.gifpark.ru\Человеческие\Мужские\3\POLITIC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67125"/>
            <a:ext cx="23098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 descr="D:\Users\АникинаТ\Documents\ВСЁ ДЛЯ САЙТОВ\www.gifpark.ru\Человеческие\Мужские\3\COMEDIA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3421063"/>
            <a:ext cx="18669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4664"/>
            <a:ext cx="253787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Хостес</a:t>
            </a: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</a:t>
            </a: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899592" y="1484313"/>
            <a:ext cx="756019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«лицо» ресторана, «хозяйка зала».</a:t>
            </a:r>
          </a:p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Встречает и размещает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посетителей, может проком-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ментировать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выбор блюд и напитков, информирует об акциях, проводимых рестораном, контролирует и координирует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работу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официантов.</a:t>
            </a:r>
          </a:p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Обучение проходит на месте.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0752" y="476672"/>
            <a:ext cx="452611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Профессиовед</a:t>
            </a:r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</a:t>
            </a:r>
          </a:p>
        </p:txBody>
      </p:sp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899592" y="1374775"/>
            <a:ext cx="7200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классифицирует и описывает профессии.</a:t>
            </a:r>
          </a:p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Ведь сегодня не только у нас большие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запросы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к выбираемой профессии, но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и профессия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предъявляет свои высокие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к потенциальному работнику.</a:t>
            </a:r>
          </a:p>
        </p:txBody>
      </p:sp>
      <p:pic>
        <p:nvPicPr>
          <p:cNvPr id="39940" name="Picture 2" descr="D:\Users\АникинаТ\Documents\ВСЁ ДЛЯ САЙТОВ\Анимация\Книги\3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784" y="3501008"/>
            <a:ext cx="28511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1"/>
          <p:cNvGrpSpPr>
            <a:grpSpLocks/>
          </p:cNvGrpSpPr>
          <p:nvPr/>
        </p:nvGrpSpPr>
        <p:grpSpPr bwMode="auto">
          <a:xfrm>
            <a:off x="591369" y="620713"/>
            <a:ext cx="8010525" cy="5463622"/>
            <a:chOff x="756081" y="620688"/>
            <a:chExt cx="8010735" cy="5462941"/>
          </a:xfrm>
        </p:grpSpPr>
        <p:pic>
          <p:nvPicPr>
            <p:cNvPr id="41987" name="Picture 2" descr="C:\Documents and Settings\Владелец\Мои документы\ДЛЯ ШКОЛЬНОГО САЙТА\Школа\eg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620688"/>
              <a:ext cx="3330720" cy="1920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88" name="Picture 2" descr="D:\Users\АникинаТ\Documents\ВСЁ ДЛЯ САЙТОВ\www.gifpark.ru\Вещественные\Денежные\anim003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285" y="3644622"/>
              <a:ext cx="2263495" cy="2439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89" name="Picture 3" descr="D:\Users\АникинаТ\Documents\ВСЁ ДЛЯ САЙТОВ\www.gifpark.ru\Вещественные\Денежные\470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120" y="4364102"/>
              <a:ext cx="653760" cy="652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3" name="TextBox 3"/>
            <p:cNvSpPr txBox="1">
              <a:spLocks noChangeArrowheads="1"/>
            </p:cNvSpPr>
            <p:nvPr/>
          </p:nvSpPr>
          <p:spPr bwMode="auto">
            <a:xfrm>
              <a:off x="756081" y="807990"/>
              <a:ext cx="6119399" cy="269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3266" b="1" i="1" dirty="0">
                  <a:solidFill>
                    <a:srgbClr val="C00000"/>
                  </a:solidFill>
                  <a:cs typeface="Arial" panose="020B0604020202020204" pitchFamily="34" charset="0"/>
                </a:rPr>
                <a:t>Вложить и получить</a:t>
              </a: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2903" i="1" dirty="0">
                  <a:cs typeface="Arial" panose="020B0604020202020204" pitchFamily="34" charset="0"/>
                </a:rPr>
                <a:t>    </a:t>
              </a:r>
              <a:r>
                <a:rPr lang="ru-RU" altLang="ru-RU" sz="2400" dirty="0">
                  <a:latin typeface="Times New Roman" pitchFamily="18" charset="0"/>
                  <a:cs typeface="Times New Roman" pitchFamily="18" charset="0"/>
                </a:rPr>
                <a:t>Говорят, что </a:t>
              </a:r>
              <a:r>
                <a:rPr lang="en-US" altLang="ru-RU" sz="2400" dirty="0">
                  <a:latin typeface="Times New Roman" pitchFamily="18" charset="0"/>
                  <a:cs typeface="Times New Roman" pitchFamily="18" charset="0"/>
                </a:rPr>
                <a:t>XIX</a:t>
              </a:r>
              <a:r>
                <a:rPr lang="ru-RU" altLang="ru-RU" sz="2400" dirty="0">
                  <a:latin typeface="Times New Roman" pitchFamily="18" charset="0"/>
                  <a:cs typeface="Times New Roman" pitchFamily="18" charset="0"/>
                </a:rPr>
                <a:t> век был </a:t>
              </a: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2400" dirty="0">
                  <a:latin typeface="Times New Roman" pitchFamily="18" charset="0"/>
                  <a:cs typeface="Times New Roman" pitchFamily="18" charset="0"/>
                </a:rPr>
                <a:t>веком капитала,  </a:t>
              </a:r>
              <a:r>
                <a:rPr lang="en-US" altLang="ru-RU" sz="2400" dirty="0">
                  <a:latin typeface="Times New Roman" pitchFamily="18" charset="0"/>
                  <a:cs typeface="Times New Roman" pitchFamily="18" charset="0"/>
                </a:rPr>
                <a:t>XX</a:t>
              </a:r>
              <a:r>
                <a:rPr lang="ru-RU" altLang="ru-RU" sz="2400" dirty="0">
                  <a:latin typeface="Times New Roman" pitchFamily="18" charset="0"/>
                  <a:cs typeface="Times New Roman" pitchFamily="18" charset="0"/>
                </a:rPr>
                <a:t> – идей,</a:t>
              </a: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2400" dirty="0">
                  <a:latin typeface="Times New Roman" pitchFamily="18" charset="0"/>
                  <a:cs typeface="Times New Roman" pitchFamily="18" charset="0"/>
                </a:rPr>
                <a:t>а  </a:t>
              </a:r>
              <a:r>
                <a:rPr lang="en-US" altLang="ru-RU" sz="2400" dirty="0">
                  <a:latin typeface="Times New Roman" pitchFamily="18" charset="0"/>
                  <a:cs typeface="Times New Roman" pitchFamily="18" charset="0"/>
                </a:rPr>
                <a:t>XXI</a:t>
              </a:r>
              <a:r>
                <a:rPr lang="ru-RU" altLang="ru-RU" sz="2400" dirty="0">
                  <a:latin typeface="Times New Roman" pitchFamily="18" charset="0"/>
                  <a:cs typeface="Times New Roman" pitchFamily="18" charset="0"/>
                </a:rPr>
                <a:t> непременно станет</a:t>
              </a: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2400" dirty="0">
                  <a:latin typeface="Times New Roman" pitchFamily="18" charset="0"/>
                  <a:cs typeface="Times New Roman" pitchFamily="18" charset="0"/>
                </a:rPr>
                <a:t>веком людей. Это означает, что в любой</a:t>
              </a: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2400" dirty="0">
                  <a:latin typeface="Times New Roman" pitchFamily="18" charset="0"/>
                  <a:cs typeface="Times New Roman" pitchFamily="18" charset="0"/>
                </a:rPr>
                <a:t>профессии будут востребованы прежде </a:t>
              </a: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2400" dirty="0">
                  <a:latin typeface="Times New Roman" pitchFamily="18" charset="0"/>
                  <a:cs typeface="Times New Roman" pitchFamily="18" charset="0"/>
                </a:rPr>
                <a:t>всего специалисты с хорошим образованием.</a:t>
              </a:r>
            </a:p>
          </p:txBody>
        </p:sp>
      </p:grp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827088" y="476250"/>
            <a:ext cx="7632700" cy="276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3266" b="1" i="1" dirty="0">
                <a:solidFill>
                  <a:srgbClr val="C00000"/>
                </a:solidFill>
                <a:cs typeface="Arial" panose="020B0604020202020204" pitchFamily="34" charset="0"/>
              </a:rPr>
              <a:t>Поп-профессии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писок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тех,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чьи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услуги будут особенно нам нужны в ближайшие годы.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903" b="1" i="1" dirty="0">
                <a:solidFill>
                  <a:srgbClr val="C00000"/>
                </a:solidFill>
                <a:cs typeface="Arial" panose="020B0604020202020204" pitchFamily="34" charset="0"/>
              </a:rPr>
              <a:t>   Врачи и юристы,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как всегда, на 1-м месте,   затем – </a:t>
            </a:r>
            <a:r>
              <a:rPr lang="ru-RU" altLang="ru-RU" sz="2903" b="1" i="1" dirty="0">
                <a:solidFill>
                  <a:srgbClr val="C00000"/>
                </a:solidFill>
                <a:cs typeface="Arial" panose="020B0604020202020204" pitchFamily="34" charset="0"/>
              </a:rPr>
              <a:t>программисты, биохимики и биофизики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нанотехнологии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пищевая промышленность, лекарства) и экологи.</a:t>
            </a:r>
          </a:p>
        </p:txBody>
      </p:sp>
      <p:grpSp>
        <p:nvGrpSpPr>
          <p:cNvPr id="45059" name="Группа 1"/>
          <p:cNvGrpSpPr>
            <a:grpSpLocks/>
          </p:cNvGrpSpPr>
          <p:nvPr/>
        </p:nvGrpSpPr>
        <p:grpSpPr bwMode="auto">
          <a:xfrm>
            <a:off x="555625" y="3789041"/>
            <a:ext cx="7832799" cy="2232248"/>
            <a:chOff x="555461" y="4439017"/>
            <a:chExt cx="8034551" cy="1915200"/>
          </a:xfrm>
        </p:grpSpPr>
        <p:pic>
          <p:nvPicPr>
            <p:cNvPr id="45060" name="Picture 5" descr="D:\Users\АникинаТ\Documents\ВСЁ ДЛЯ САЙТОВ\Анимация\Люди\26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7701" y="4529737"/>
              <a:ext cx="1733760" cy="1733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1" name="Picture 6" descr="D:\Users\АникинаТ\Documents\ВСЁ ДЛЯ САЙТОВ\Анимация\Люди\07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7651" y="4515337"/>
              <a:ext cx="1908000" cy="174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2" name="Picture 7" descr="D:\Users\АникинаТ\Documents\ВСЁ ДЛЯ САЙТОВ\www.gifpark.ru\Человеческие\Мужские\2\chef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5651" y="4642057"/>
              <a:ext cx="2184361" cy="162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3" name="Picture 8" descr="D:\Users\АникинаТ\Documents\ВСЁ ДЛЯ САЙТОВ\www.gifpark.ru\Человеческие\Мужские\4\DOCTOR1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461" y="4439017"/>
              <a:ext cx="1915200" cy="191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5"/>
          <p:cNvSpPr>
            <a:spLocks noChangeArrowheads="1"/>
          </p:cNvSpPr>
          <p:nvPr/>
        </p:nvSpPr>
        <p:spPr bwMode="auto">
          <a:xfrm>
            <a:off x="849313" y="2743200"/>
            <a:ext cx="6859587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3266" b="1" i="1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sz="3266" b="1" i="1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sz="3266" b="1" i="1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32772" name="Прямоугольник 3"/>
          <p:cNvSpPr>
            <a:spLocks noChangeArrowheads="1"/>
          </p:cNvSpPr>
          <p:nvPr/>
        </p:nvSpPr>
        <p:spPr bwMode="auto">
          <a:xfrm>
            <a:off x="3725863" y="1058863"/>
            <a:ext cx="4849812" cy="324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    От работы хорошо бы получать ещё и удовольствие.                                                            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исследователи выяснили, что «белые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воротнички» числятся на высоко-оплачиваемых 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и престижных должностях,  вовсе от этого не счастливы.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Совершенно довольны – парикмахеры и косметологи, военные, шеф-повара, 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продавцы и учителя.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риходится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выбирать между почтением и достатком.</a:t>
            </a:r>
            <a:endParaRPr lang="ru-RU" alt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108" name="Группа 1"/>
          <p:cNvGrpSpPr>
            <a:grpSpLocks/>
          </p:cNvGrpSpPr>
          <p:nvPr/>
        </p:nvGrpSpPr>
        <p:grpSpPr bwMode="auto">
          <a:xfrm>
            <a:off x="696912" y="1628800"/>
            <a:ext cx="2986087" cy="4087813"/>
            <a:chOff x="804817" y="2276872"/>
            <a:chExt cx="2985889" cy="4088259"/>
          </a:xfrm>
        </p:grpSpPr>
        <p:pic>
          <p:nvPicPr>
            <p:cNvPr id="47110" name="Picture 5" descr="C:\Documents and Settings\Владелец\Мои документы\Весы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817" y="2276872"/>
              <a:ext cx="2985889" cy="4088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7111" name="Группа 2"/>
            <p:cNvGrpSpPr>
              <a:grpSpLocks/>
            </p:cNvGrpSpPr>
            <p:nvPr/>
          </p:nvGrpSpPr>
          <p:grpSpPr bwMode="auto">
            <a:xfrm>
              <a:off x="892411" y="4235372"/>
              <a:ext cx="2820615" cy="1884233"/>
              <a:chOff x="548308" y="4600060"/>
              <a:chExt cx="3109079" cy="2077928"/>
            </a:xfrm>
          </p:grpSpPr>
          <p:pic>
            <p:nvPicPr>
              <p:cNvPr id="47114" name="Picture 3" descr="C:\Documents and Settings\Владелец\Мои документы\ВСЁ ДЛЯ САЙТОВ\www.gifpark.ru\Вещественные\Денежные\bux.gif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396446">
                <a:off x="596235" y="4769466"/>
                <a:ext cx="807080" cy="537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15" name="Picture 3" descr="C:\Documents and Settings\Владелец\Мои документы\ВСЁ ДЛЯ САЙТОВ\www.gifpark.ru\Вещественные\Денежные\bux.gif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308" y="4814548"/>
                <a:ext cx="776634" cy="517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16" name="Picture 4" descr="C:\Documents and Settings\Владелец\Мои документы\ВСЁ ДЛЯ САЙТОВ\www.gifpark.ru\Вещественные\Денежные\69r2.gif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623" y="4605332"/>
                <a:ext cx="623317" cy="726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17" name="Picture 7" descr="C:\Documents and Settings\Владелец\Мои документы\ВСЁ ДЛЯ САЙТОВ\www.gifpark.ru\Вещественные\Разные\Писанина\kniga_2.gif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65659">
                <a:off x="2750039" y="4600060"/>
                <a:ext cx="841375" cy="881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18" name="Picture 8" descr="C:\Documents and Settings\Владелец\Мои документы\ВСЁ ДЛЯ САЙТОВ\www.gifpark.ru\Вещественные\Разные\Писанина\kniga_4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9558" y="4670858"/>
                <a:ext cx="882650" cy="923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19" name="Picture 6" descr="C:\Documents and Settings\Владелец\Мои документы\ВСЁ ДЛЯ САЙТОВ\www.gifpark.ru\Вещественные\Разные\Писанина\kniga_1.gif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37004">
                <a:off x="2703300" y="5847725"/>
                <a:ext cx="954087" cy="830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7112" name="Picture 3" descr="C:\Documents and Settings\Владелец\Мои документы\ВСЁ ДЛЯ САЙТОВ\www.gifpark.ru\Вещественные\Денежные\bux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10724">
              <a:off x="912763" y="4854522"/>
              <a:ext cx="865440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3" name="Picture 3" descr="C:\Documents and Settings\Владелец\Мои документы\ВСЁ ДЛЯ САЙТОВ\www.gifpark.ru\Вещественные\Денежные\bux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96446">
              <a:off x="894673" y="4763690"/>
              <a:ext cx="865440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09" name="Прямоугольник 2"/>
          <p:cNvSpPr>
            <a:spLocks noChangeArrowheads="1"/>
          </p:cNvSpPr>
          <p:nvPr/>
        </p:nvSpPr>
        <p:spPr bwMode="auto">
          <a:xfrm>
            <a:off x="1835150" y="452438"/>
            <a:ext cx="45212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600" b="1" i="1">
                <a:solidFill>
                  <a:srgbClr val="C00000"/>
                </a:solidFill>
              </a:rPr>
              <a:t>Не в деньгах счастье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Группа 1"/>
          <p:cNvGrpSpPr>
            <a:grpSpLocks/>
          </p:cNvGrpSpPr>
          <p:nvPr/>
        </p:nvGrpSpPr>
        <p:grpSpPr bwMode="auto">
          <a:xfrm>
            <a:off x="688975" y="836712"/>
            <a:ext cx="7747000" cy="5368925"/>
            <a:chOff x="688990" y="908720"/>
            <a:chExt cx="7746523" cy="5368055"/>
          </a:xfrm>
        </p:grpSpPr>
        <p:sp>
          <p:nvSpPr>
            <p:cNvPr id="33794" name="Прямоугольник 1"/>
            <p:cNvSpPr>
              <a:spLocks noChangeArrowheads="1"/>
            </p:cNvSpPr>
            <p:nvPr/>
          </p:nvSpPr>
          <p:spPr bwMode="auto">
            <a:xfrm>
              <a:off x="1115606" y="908720"/>
              <a:ext cx="6840339" cy="779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2400" dirty="0">
                  <a:latin typeface="Times New Roman" pitchFamily="18" charset="0"/>
                  <a:cs typeface="Times New Roman" pitchFamily="18" charset="0"/>
                </a:rPr>
                <a:t>По соцопросам  в нашей стране больше всего </a:t>
              </a: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2400" dirty="0">
                  <a:latin typeface="Times New Roman" pitchFamily="18" charset="0"/>
                  <a:cs typeface="Times New Roman" pitchFamily="18" charset="0"/>
                </a:rPr>
                <a:t>уважают </a:t>
              </a:r>
              <a:r>
                <a:rPr lang="ru-RU" altLang="ru-RU" sz="2400" b="1" dirty="0">
                  <a:latin typeface="Times New Roman" pitchFamily="18" charset="0"/>
                  <a:cs typeface="Times New Roman" pitchFamily="18" charset="0"/>
                </a:rPr>
                <a:t>врачей и </a:t>
              </a:r>
              <a:r>
                <a:rPr lang="ru-RU" altLang="ru-RU" sz="2400" b="1" dirty="0" smtClean="0">
                  <a:latin typeface="Times New Roman" pitchFamily="18" charset="0"/>
                  <a:cs typeface="Times New Roman" pitchFamily="18" charset="0"/>
                </a:rPr>
                <a:t>учителей</a:t>
              </a:r>
              <a:r>
                <a:rPr lang="ru-RU" altLang="ru-RU" sz="24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8132" name="Picture 12" descr="F:\КАРТИНКИ\Школа\j0198594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990" y="3596041"/>
              <a:ext cx="3538849" cy="268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3" name="Picture 13" descr="F:\КАРТИНКИ\Профессии\Врач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921" y="3755880"/>
              <a:ext cx="2361592" cy="2520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Группа 3"/>
          <p:cNvGrpSpPr>
            <a:grpSpLocks/>
          </p:cNvGrpSpPr>
          <p:nvPr/>
        </p:nvGrpSpPr>
        <p:grpSpPr bwMode="auto">
          <a:xfrm>
            <a:off x="612775" y="1436688"/>
            <a:ext cx="8085138" cy="5037137"/>
            <a:chOff x="612970" y="1437419"/>
            <a:chExt cx="8085523" cy="5036440"/>
          </a:xfrm>
        </p:grpSpPr>
        <p:pic>
          <p:nvPicPr>
            <p:cNvPr id="51204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970" y="1438642"/>
              <a:ext cx="4006459" cy="2664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5" name="Picture 2" descr="Самые востребованные профессии в России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699" y="4005064"/>
              <a:ext cx="4014300" cy="2468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6" name="Picture 4" descr="Школьный учитель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0217" y="1437419"/>
              <a:ext cx="3998276" cy="2665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7" name="Picture 6" descr="Монтажник окон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99" y="3601368"/>
              <a:ext cx="3984329" cy="2872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977790" y="548680"/>
            <a:ext cx="728327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anose="020B0604020202020204" pitchFamily="34" charset="0"/>
              </a:rPr>
              <a:t>Самые востребованные профессии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2" descr="http://prof.biografguru.ru/subdmn/prof/img/5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68413"/>
            <a:ext cx="26003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2" descr="где учиться на веб-аналит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4002088"/>
            <a:ext cx="381317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Врач-стоматоло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3" y="1268413"/>
            <a:ext cx="3921125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8" descr="http://prof.biografguru.ru/subdmn/prof/templates/img/x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10" descr="http://prof.biografguru.ru/subdmn/prof/templates/img/x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587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14" descr="профессии для женщи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4002088"/>
            <a:ext cx="4002088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995" y="476672"/>
            <a:ext cx="7283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anose="020B0604020202020204" pitchFamily="34" charset="0"/>
              </a:rPr>
              <a:t>Самые востребованные профессии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489743" cy="304698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д а ч и!</a:t>
            </a:r>
          </a:p>
          <a:p>
            <a:pPr algn="ctr" eaLnBrk="1" hangingPunct="1"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Ищите себя…</a:t>
            </a:r>
          </a:p>
        </p:txBody>
      </p:sp>
      <p:pic>
        <p:nvPicPr>
          <p:cNvPr id="53251" name="Picture 2" descr="C:\Documents and Settings\Владелец\Мои документы\ДЛЯ ШКОЛЬНОГО САЙТА\Заставки\IMG_53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523660"/>
            <a:ext cx="3705225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4067175" y="549275"/>
            <a:ext cx="45339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 i="1">
                <a:solidFill>
                  <a:srgbClr val="009900"/>
                </a:solidFill>
              </a:rPr>
              <a:t>У МЕНЯ РАСТУТ ГОДА,</a:t>
            </a:r>
          </a:p>
          <a:p>
            <a:pPr eaLnBrk="1" hangingPunct="1"/>
            <a:r>
              <a:rPr lang="ru-RU" altLang="ru-RU" sz="2800" b="1" i="1">
                <a:solidFill>
                  <a:srgbClr val="009900"/>
                </a:solidFill>
              </a:rPr>
              <a:t>БУДЕТ МНЕ СЕМНАДЦАТЬ.</a:t>
            </a:r>
          </a:p>
          <a:p>
            <a:pPr eaLnBrk="1" hangingPunct="1"/>
            <a:r>
              <a:rPr lang="ru-RU" altLang="ru-RU" sz="2800" b="1" i="1">
                <a:solidFill>
                  <a:srgbClr val="009900"/>
                </a:solidFill>
              </a:rPr>
              <a:t>КЕМ РАБОТАТЬ МНЕ ТОГДА?</a:t>
            </a:r>
          </a:p>
          <a:p>
            <a:pPr eaLnBrk="1" hangingPunct="1"/>
            <a:r>
              <a:rPr lang="ru-RU" altLang="ru-RU" sz="2800" b="1" i="1">
                <a:solidFill>
                  <a:srgbClr val="009900"/>
                </a:solidFill>
              </a:rPr>
              <a:t>ЧЕМ ЗАНИМАТЬСЯ?</a:t>
            </a:r>
          </a:p>
          <a:p>
            <a:pPr eaLnBrk="1" hangingPunct="1"/>
            <a:r>
              <a:rPr lang="ru-RU" altLang="ru-RU" sz="2800" b="1" i="1">
                <a:solidFill>
                  <a:srgbClr val="009900"/>
                </a:solidFill>
              </a:rPr>
              <a:t>		В. Маяковский</a:t>
            </a:r>
          </a:p>
        </p:txBody>
      </p:sp>
      <p:pic>
        <p:nvPicPr>
          <p:cNvPr id="18435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3140968"/>
            <a:ext cx="369316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683568" y="2205038"/>
            <a:ext cx="417577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3200" b="1" i="1" dirty="0"/>
              <a:t>Что может быть </a:t>
            </a:r>
          </a:p>
          <a:p>
            <a:r>
              <a:rPr lang="ru-RU" altLang="ru-RU" sz="3200" b="1" i="1" dirty="0"/>
              <a:t>важнее в семнадцать </a:t>
            </a:r>
          </a:p>
          <a:p>
            <a:r>
              <a:rPr lang="ru-RU" altLang="ru-RU" sz="3200" b="1" i="1" dirty="0"/>
              <a:t>лет, чем выбор</a:t>
            </a:r>
          </a:p>
          <a:p>
            <a:r>
              <a:rPr lang="ru-RU" altLang="ru-RU" sz="3200" b="1" i="1" dirty="0"/>
              <a:t>профессии, которой </a:t>
            </a:r>
          </a:p>
          <a:p>
            <a:r>
              <a:rPr lang="ru-RU" altLang="ru-RU" sz="3200" b="1" i="1" dirty="0"/>
              <a:t>будет посвящена вся </a:t>
            </a:r>
          </a:p>
          <a:p>
            <a:r>
              <a:rPr lang="ru-RU" altLang="ru-RU" sz="3200" b="1" i="1" dirty="0"/>
              <a:t>твоя последующая </a:t>
            </a:r>
          </a:p>
          <a:p>
            <a:r>
              <a:rPr lang="ru-RU" altLang="ru-RU" sz="3200" b="1" i="1" dirty="0"/>
              <a:t>жизнь?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5" y="332656"/>
            <a:ext cx="7704857" cy="50167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endParaRPr lang="ru-RU" sz="40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ЗНАНИЯ </a:t>
            </a:r>
            <a:r>
              <a:rPr lang="ru-RU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</a:t>
            </a:r>
          </a:p>
          <a:p>
            <a:pPr eaLnBrk="1" hangingPunct="1">
              <a:defRPr/>
            </a:pPr>
            <a:r>
              <a:rPr lang="ru-RU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СИЛА И ДЕНЬГИ                    </a:t>
            </a:r>
          </a:p>
          <a:p>
            <a:pPr eaLnBrk="1" hangingPunct="1">
              <a:defRPr/>
            </a:pPr>
            <a:r>
              <a:rPr lang="ru-RU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r>
              <a:rPr lang="ru-RU" sz="2400" b="1" spc="50" dirty="0">
                <a:ln w="11430"/>
              </a:rPr>
              <a:t>Михаил Ломоносов, гонимый жаждой </a:t>
            </a:r>
          </a:p>
          <a:p>
            <a:pPr eaLnBrk="1" hangingPunct="1">
              <a:defRPr/>
            </a:pPr>
            <a:r>
              <a:rPr lang="ru-RU" sz="2400" b="1" spc="50" dirty="0">
                <a:ln w="11430"/>
              </a:rPr>
              <a:t>знаний, прошагал тысячи вёрст до </a:t>
            </a:r>
            <a:r>
              <a:rPr lang="ru-RU" sz="2400" b="1" spc="50" dirty="0" err="1">
                <a:ln w="11430"/>
              </a:rPr>
              <a:t>Москов</a:t>
            </a:r>
            <a:r>
              <a:rPr lang="ru-RU" sz="2400" b="1" spc="50" dirty="0">
                <a:ln w="11430"/>
              </a:rPr>
              <a:t>-</a:t>
            </a:r>
          </a:p>
          <a:p>
            <a:pPr eaLnBrk="1" hangingPunct="1">
              <a:defRPr/>
            </a:pPr>
            <a:r>
              <a:rPr lang="ru-RU" sz="2400" b="1" spc="50" dirty="0" err="1">
                <a:ln w="11430"/>
              </a:rPr>
              <a:t>ского</a:t>
            </a:r>
            <a:r>
              <a:rPr lang="ru-RU" sz="2400" b="1" spc="50" dirty="0">
                <a:ln w="11430"/>
              </a:rPr>
              <a:t> университета и, не будучи богат, стал</a:t>
            </a:r>
          </a:p>
          <a:p>
            <a:pPr eaLnBrk="1" hangingPunct="1">
              <a:defRPr/>
            </a:pPr>
            <a:r>
              <a:rPr lang="ru-RU" sz="2400" b="1" spc="50" dirty="0">
                <a:ln w="11430"/>
              </a:rPr>
              <a:t>велик и знаменит. В наше время хорошее</a:t>
            </a:r>
          </a:p>
          <a:p>
            <a:pPr eaLnBrk="1" hangingPunct="1">
              <a:defRPr/>
            </a:pPr>
            <a:r>
              <a:rPr lang="ru-RU" sz="2400" b="1" spc="50" dirty="0">
                <a:ln w="11430"/>
              </a:rPr>
              <a:t>образование стоит немалых денег:</a:t>
            </a:r>
          </a:p>
          <a:p>
            <a:pPr eaLnBrk="1" hangingPunct="1">
              <a:defRPr/>
            </a:pPr>
            <a:r>
              <a:rPr lang="ru-RU" sz="2400" b="1" spc="50" dirty="0">
                <a:ln w="11430"/>
              </a:rPr>
              <a:t>количество бюджетных мест в вузах </a:t>
            </a:r>
            <a:r>
              <a:rPr lang="ru-RU" sz="2400" b="1" spc="50" dirty="0" err="1">
                <a:ln w="11430"/>
              </a:rPr>
              <a:t>сокра</a:t>
            </a:r>
            <a:r>
              <a:rPr lang="ru-RU" sz="2400" b="1" spc="50" dirty="0">
                <a:ln w="11430"/>
              </a:rPr>
              <a:t>-</a:t>
            </a:r>
          </a:p>
          <a:p>
            <a:pPr eaLnBrk="1" hangingPunct="1">
              <a:defRPr/>
            </a:pPr>
            <a:r>
              <a:rPr lang="ru-RU" sz="2400" b="1" spc="50" dirty="0" err="1">
                <a:ln w="11430"/>
              </a:rPr>
              <a:t>щается</a:t>
            </a:r>
            <a:r>
              <a:rPr lang="ru-RU" sz="2400" b="1" spc="50" dirty="0">
                <a:ln w="11430"/>
              </a:rPr>
              <a:t>, второе высшее можно получить </a:t>
            </a:r>
          </a:p>
          <a:p>
            <a:pPr eaLnBrk="1" hangingPunct="1">
              <a:defRPr/>
            </a:pPr>
            <a:r>
              <a:rPr lang="ru-RU" sz="2400" b="1" spc="50" dirty="0">
                <a:ln w="11430"/>
              </a:rPr>
              <a:t>только платно. Но есть способ </a:t>
            </a:r>
            <a:r>
              <a:rPr lang="ru-RU" sz="2400" b="1" spc="50" dirty="0" err="1">
                <a:ln w="11430"/>
              </a:rPr>
              <a:t>съэкономить</a:t>
            </a:r>
            <a:r>
              <a:rPr lang="ru-RU" sz="2400" b="1" spc="50" dirty="0">
                <a:ln w="11430"/>
              </a:rPr>
              <a:t>…</a:t>
            </a:r>
          </a:p>
        </p:txBody>
      </p:sp>
      <p:pic>
        <p:nvPicPr>
          <p:cNvPr id="19459" name="Picture 2" descr="D:\Users\АникинаТ\Documents\ВСЁ ДЛЯ САЙТОВ\www.gifpark.ru\Человеческие\Ручные\2\h1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765175"/>
            <a:ext cx="2243137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2108200" y="417513"/>
            <a:ext cx="46815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C00000"/>
                </a:solidFill>
              </a:rPr>
              <a:t>Есть много профессий</a:t>
            </a:r>
          </a:p>
          <a:p>
            <a:pPr algn="ctr" eaLnBrk="1" hangingPunct="1"/>
            <a:r>
              <a:rPr lang="ru-RU" altLang="ru-RU" sz="3200" b="1">
                <a:solidFill>
                  <a:srgbClr val="C00000"/>
                </a:solidFill>
              </a:rPr>
              <a:t>хороших и разных…</a:t>
            </a:r>
          </a:p>
        </p:txBody>
      </p:sp>
      <p:pic>
        <p:nvPicPr>
          <p:cNvPr id="21507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00188"/>
            <a:ext cx="3240732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1916113"/>
            <a:ext cx="3235325" cy="440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D:\Users\АникинаТ\Documents\ВСЁ ДЛЯ САЙТОВ\www.gifpark.ru\Человеческие\Мужские\4\DOCTOR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9275"/>
            <a:ext cx="3024832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3995738" y="1052513"/>
            <a:ext cx="33704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C00000"/>
                </a:solidFill>
              </a:rPr>
              <a:t>Доктор лечит нас </a:t>
            </a:r>
          </a:p>
        </p:txBody>
      </p:sp>
      <p:pic>
        <p:nvPicPr>
          <p:cNvPr id="22532" name="Picture 4" descr="D:\Users\АникинаТ\Pictures\Профессии\Врач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497138"/>
            <a:ext cx="3529012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D:\Users\АникинаТ\Pictures\КАРТИНКИ\Школа\1422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9" y="620712"/>
            <a:ext cx="374511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 descr="D:\Users\АникинаТ\Pictures\КАРТИНКИ\Школа\1274208822_gen1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055938"/>
            <a:ext cx="4320480" cy="318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683568" y="620713"/>
            <a:ext cx="39179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C00000"/>
                </a:solidFill>
              </a:rPr>
              <a:t>Есть </a:t>
            </a:r>
            <a:r>
              <a:rPr lang="ru-RU" altLang="ru-RU" sz="3200" b="1" dirty="0" smtClean="0">
                <a:solidFill>
                  <a:srgbClr val="C00000"/>
                </a:solidFill>
              </a:rPr>
              <a:t>учительница</a:t>
            </a:r>
            <a:r>
              <a:rPr lang="en-US" altLang="ru-RU" sz="3200" b="1" dirty="0" smtClean="0">
                <a:solidFill>
                  <a:srgbClr val="C00000"/>
                </a:solidFill>
              </a:rPr>
              <a:t> </a:t>
            </a:r>
            <a:r>
              <a:rPr lang="ru-RU" altLang="ru-RU" sz="3200" b="1" dirty="0">
                <a:solidFill>
                  <a:srgbClr val="C00000"/>
                </a:solidFill>
              </a:rPr>
              <a:t>в школе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Users\АникинаТ\Pictures\Профессии\Плотни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31813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4103689" y="1268413"/>
            <a:ext cx="43567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C00000"/>
                </a:solidFill>
              </a:rPr>
              <a:t>Маляры  и плотники  -  </a:t>
            </a:r>
          </a:p>
          <a:p>
            <a:pPr eaLnBrk="1" hangingPunct="1"/>
            <a:r>
              <a:rPr lang="ru-RU" altLang="ru-RU" sz="3200" b="1" dirty="0">
                <a:solidFill>
                  <a:srgbClr val="C00000"/>
                </a:solidFill>
              </a:rPr>
              <a:t>в</a:t>
            </a:r>
            <a:r>
              <a:rPr lang="ru-RU" altLang="ru-RU" sz="3200" b="1" dirty="0" smtClean="0">
                <a:solidFill>
                  <a:srgbClr val="C00000"/>
                </a:solidFill>
              </a:rPr>
              <a:t>ажные работники</a:t>
            </a:r>
            <a:endParaRPr lang="ru-RU" altLang="ru-RU" sz="3200" b="1" dirty="0">
              <a:solidFill>
                <a:srgbClr val="C00000"/>
              </a:solidFill>
            </a:endParaRPr>
          </a:p>
        </p:txBody>
      </p:sp>
      <p:pic>
        <p:nvPicPr>
          <p:cNvPr id="24580" name="Picture 3" descr="D:\Users\АникинаТ\Pictures\Профессии\Маля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3068638"/>
            <a:ext cx="4238625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Users\АникинаТ\Pictures\Профессии\Строите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90813"/>
            <a:ext cx="352839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684213" y="508000"/>
            <a:ext cx="511082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 sz="3200" b="1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ru-RU" altLang="ru-RU" sz="3200" b="1" dirty="0" smtClean="0">
                <a:solidFill>
                  <a:srgbClr val="C00000"/>
                </a:solidFill>
              </a:rPr>
              <a:t>Мы </a:t>
            </a:r>
            <a:r>
              <a:rPr lang="ru-RU" altLang="ru-RU" sz="3200" b="1" dirty="0">
                <a:solidFill>
                  <a:srgbClr val="C00000"/>
                </a:solidFill>
              </a:rPr>
              <a:t>построим новый дом, </a:t>
            </a:r>
          </a:p>
          <a:p>
            <a:pPr eaLnBrk="1" hangingPunct="1"/>
            <a:r>
              <a:rPr lang="ru-RU" altLang="ru-RU" sz="3200" b="1" dirty="0">
                <a:solidFill>
                  <a:srgbClr val="C00000"/>
                </a:solidFill>
              </a:rPr>
              <a:t>Будем дружно  жить в нём.</a:t>
            </a:r>
          </a:p>
        </p:txBody>
      </p:sp>
      <p:pic>
        <p:nvPicPr>
          <p:cNvPr id="25604" name="Picture 3" descr="D:\Users\АникинаТ\Pictures\Профессии\Архитекто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2077659"/>
            <a:ext cx="4302125" cy="271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2"/>
          <p:cNvSpPr txBox="1">
            <a:spLocks noChangeArrowheads="1"/>
          </p:cNvSpPr>
          <p:nvPr/>
        </p:nvSpPr>
        <p:spPr bwMode="auto">
          <a:xfrm>
            <a:off x="4005263" y="5770563"/>
            <a:ext cx="20970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C00000"/>
                </a:solidFill>
              </a:rPr>
              <a:t>Каменщик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731</TotalTime>
  <Words>702</Words>
  <Application>Microsoft Office PowerPoint</Application>
  <PresentationFormat>Экран (4:3)</PresentationFormat>
  <Paragraphs>115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Натуральные материалы</vt:lpstr>
      <vt:lpstr>МИР ПРОФЕССИЙ ХХI века. Учащимся 9-11 классов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АникинаТ</dc:creator>
  <cp:lastModifiedBy>Admin</cp:lastModifiedBy>
  <cp:revision>68</cp:revision>
  <dcterms:created xsi:type="dcterms:W3CDTF">2011-02-14T18:38:47Z</dcterms:created>
  <dcterms:modified xsi:type="dcterms:W3CDTF">2021-03-03T07:20:48Z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1760279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